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4" r:id="rId5"/>
    <p:sldId id="261" r:id="rId6"/>
    <p:sldId id="260" r:id="rId7"/>
    <p:sldId id="269" r:id="rId8"/>
    <p:sldId id="271" r:id="rId9"/>
    <p:sldId id="272" r:id="rId10"/>
    <p:sldId id="273" r:id="rId11"/>
    <p:sldId id="258" r:id="rId12"/>
    <p:sldId id="270" r:id="rId13"/>
    <p:sldId id="266" r:id="rId14"/>
    <p:sldId id="262" r:id="rId15"/>
    <p:sldId id="263" r:id="rId16"/>
    <p:sldId id="264" r:id="rId17"/>
    <p:sldId id="265" r:id="rId18"/>
    <p:sldId id="267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23401D-8C2A-4769-851D-0D906BFC0ED0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54FE6F8-FC20-47D8-A77A-7DFF35CB81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245" y="3068960"/>
            <a:ext cx="9144000" cy="24757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Содержание психолого-педагогической работы образовательных областей «Труд» и «Художественное творчество»</a:t>
            </a:r>
            <a:br>
              <a:rPr lang="ru-RU" dirty="0" smtClean="0"/>
            </a:br>
            <a:r>
              <a:rPr lang="ru-RU" dirty="0" smtClean="0"/>
              <a:t> в программе </a:t>
            </a:r>
            <a:br>
              <a:rPr lang="ru-RU" dirty="0" smtClean="0"/>
            </a:br>
            <a:r>
              <a:rPr lang="ru-RU" dirty="0" smtClean="0"/>
              <a:t>«Детский сад 2100»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63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7772400" cy="676275"/>
          </a:xfrm>
        </p:spPr>
        <p:txBody>
          <a:bodyPr anchor="b">
            <a:normAutofit fontScale="90000"/>
          </a:bodyPr>
          <a:lstStyle/>
          <a:p>
            <a:r>
              <a:rPr lang="ru-RU" b="1" dirty="0" smtClean="0"/>
              <a:t>Старший дошкольный возраст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4" name="Рисунок 3" descr="moto_0104 копия.jpg"/>
          <p:cNvPicPr>
            <a:picLocks noChangeAspect="1"/>
          </p:cNvPicPr>
          <p:nvPr/>
        </p:nvPicPr>
        <p:blipFill>
          <a:blip r:embed="rId2" cstate="print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7"/>
            <a:ext cx="8440230" cy="571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16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909" y="490662"/>
            <a:ext cx="8229600" cy="22902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Именно проект позволяет старшим дошкольникам </a:t>
            </a:r>
            <a:r>
              <a:rPr lang="ru-RU" sz="4400" dirty="0"/>
              <a:t>удовлетворение потребности </a:t>
            </a:r>
            <a:r>
              <a:rPr lang="ru-RU" sz="4400" dirty="0" smtClean="0"/>
              <a:t>в самовыражении. </a:t>
            </a:r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pic>
        <p:nvPicPr>
          <p:cNvPr id="4" name="Picture 5" descr="зим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56176" y="2924944"/>
            <a:ext cx="2416597" cy="3538732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ltGray">
          <a:xfrm>
            <a:off x="467544" y="2780928"/>
            <a:ext cx="4930775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043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250825" y="-26988"/>
            <a:ext cx="856932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Проект –</a:t>
            </a:r>
            <a:b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ru-RU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один из методов интегрированного образования</a:t>
            </a:r>
            <a:endParaRPr lang="ru-RU" sz="3200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4427538" y="1844675"/>
            <a:ext cx="45593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latin typeface="Arial" pitchFamily="34" charset="0"/>
              </a:rPr>
              <a:t>Он направлен на</a:t>
            </a:r>
            <a:r>
              <a:rPr lang="ru-RU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развитие личности ребёнка, </a:t>
            </a:r>
            <a:r>
              <a:rPr lang="ru-RU" sz="3200" dirty="0">
                <a:latin typeface="Arial" pitchFamily="34" charset="0"/>
              </a:rPr>
              <a:t>его </a:t>
            </a:r>
            <a:r>
              <a:rPr lang="ru-RU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познавательных и творческих способностей и интересов.</a:t>
            </a:r>
            <a:r>
              <a:rPr lang="ru-RU" b="0" dirty="0">
                <a:latin typeface="Arial" pitchFamily="34" charset="0"/>
              </a:rPr>
              <a:t> </a:t>
            </a: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Серия занятий объединена одной основной проблемой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 cstate="print">
            <a:lum bright="48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08488"/>
            <a:ext cx="3563938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16113"/>
            <a:ext cx="27638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24844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08425"/>
            <a:ext cx="3240087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2997200"/>
            <a:ext cx="2928937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5657850"/>
            <a:ext cx="29337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Знакомство </a:t>
            </a: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животным</a:t>
            </a:r>
          </a:p>
          <a:p>
            <a:pPr>
              <a:defRPr/>
            </a:pPr>
            <a:r>
              <a:rPr lang="ru-R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миром</a:t>
            </a:r>
            <a:endParaRPr lang="ru-RU" b="0" dirty="0">
              <a:solidFill>
                <a:srgbClr val="92D050"/>
              </a:solidFill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3713" y="1989138"/>
            <a:ext cx="29337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Составление</a:t>
            </a:r>
          </a:p>
          <a:p>
            <a:pPr algn="r"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рассказа</a:t>
            </a:r>
            <a:endParaRPr lang="ru-RU" b="0" dirty="0"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989138"/>
            <a:ext cx="29337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Рисование</a:t>
            </a:r>
            <a:endParaRPr lang="ru-RU" b="0" dirty="0">
              <a:solidFill>
                <a:srgbClr val="00FFFF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813" y="6165850"/>
            <a:ext cx="29337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Наблюдение</a:t>
            </a:r>
            <a:endParaRPr lang="ru-RU" b="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2924944"/>
            <a:ext cx="3168352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FFFF00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«Подводный мир»</a:t>
            </a:r>
            <a:endParaRPr lang="ru-RU" b="0" dirty="0">
              <a:ln>
                <a:solidFill>
                  <a:srgbClr val="FFFF00"/>
                </a:solidFill>
              </a:ln>
              <a:solidFill>
                <a:srgbClr val="FF9933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5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2396" y="785794"/>
            <a:ext cx="1185842" cy="5869006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J:\РЯД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28712"/>
            <a:ext cx="4000528" cy="5334038"/>
          </a:xfrm>
          <a:prstGeom prst="rect">
            <a:avLst/>
          </a:prstGeom>
          <a:noFill/>
        </p:spPr>
      </p:pic>
      <p:pic>
        <p:nvPicPr>
          <p:cNvPr id="5123" name="Picture 3" descr="J:\РЯД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124744"/>
            <a:ext cx="4125925" cy="5501234"/>
          </a:xfrm>
          <a:prstGeom prst="rect">
            <a:avLst/>
          </a:prstGeom>
          <a:noFill/>
        </p:spPr>
      </p:pic>
      <p:pic>
        <p:nvPicPr>
          <p:cNvPr id="5124" name="Picture 4" descr="J:\РЯД\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842834"/>
            <a:ext cx="4232701" cy="5643602"/>
          </a:xfrm>
          <a:prstGeom prst="rect">
            <a:avLst/>
          </a:prstGeom>
          <a:noFill/>
        </p:spPr>
      </p:pic>
      <p:pic>
        <p:nvPicPr>
          <p:cNvPr id="5125" name="Picture 5" descr="J:\РЯД\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3648" y="620688"/>
            <a:ext cx="4395785" cy="569120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89856" y="-192112"/>
            <a:ext cx="7614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Домашние животные</a:t>
            </a:r>
            <a:endParaRPr lang="ru-RU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78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1500174"/>
            <a:ext cx="1357322" cy="3571900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b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endParaRPr 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J:\РЯД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60"/>
            <a:ext cx="4286280" cy="5715040"/>
          </a:xfrm>
          <a:prstGeom prst="rect">
            <a:avLst/>
          </a:prstGeom>
          <a:noFill/>
        </p:spPr>
      </p:pic>
      <p:pic>
        <p:nvPicPr>
          <p:cNvPr id="1027" name="Picture 3" descr="J:\РЯД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646" y="928670"/>
            <a:ext cx="4339857" cy="5786478"/>
          </a:xfrm>
          <a:prstGeom prst="rect">
            <a:avLst/>
          </a:prstGeom>
          <a:noFill/>
        </p:spPr>
      </p:pic>
      <p:pic>
        <p:nvPicPr>
          <p:cNvPr id="1028" name="Picture 4" descr="J:\РЯД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347" y="642918"/>
            <a:ext cx="4429156" cy="5905542"/>
          </a:xfrm>
          <a:prstGeom prst="rect">
            <a:avLst/>
          </a:prstGeom>
          <a:noFill/>
        </p:spPr>
      </p:pic>
      <p:pic>
        <p:nvPicPr>
          <p:cNvPr id="1029" name="Picture 5" descr="J:\РЯД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57166"/>
            <a:ext cx="4681537" cy="6242050"/>
          </a:xfrm>
          <a:prstGeom prst="rect">
            <a:avLst/>
          </a:prstGeom>
          <a:noFill/>
        </p:spPr>
      </p:pic>
      <p:pic>
        <p:nvPicPr>
          <p:cNvPr id="1030" name="Picture 6" descr="J:\РЯД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14290"/>
            <a:ext cx="4681537" cy="6242050"/>
          </a:xfrm>
          <a:prstGeom prst="rect">
            <a:avLst/>
          </a:prstGeom>
          <a:noFill/>
        </p:spPr>
      </p:pic>
      <p:pic>
        <p:nvPicPr>
          <p:cNvPr id="1031" name="Picture 7" descr="J:\РЯД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5107" y="0"/>
            <a:ext cx="4681537" cy="624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323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400" y="2564904"/>
            <a:ext cx="757318" cy="3364402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b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J:\РЯД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62" y="1643050"/>
            <a:ext cx="3911212" cy="5214950"/>
          </a:xfrm>
          <a:prstGeom prst="rect">
            <a:avLst/>
          </a:prstGeom>
          <a:noFill/>
        </p:spPr>
      </p:pic>
      <p:pic>
        <p:nvPicPr>
          <p:cNvPr id="2051" name="Picture 3" descr="J:\РЯД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1418" y="1214421"/>
            <a:ext cx="4002876" cy="5337169"/>
          </a:xfrm>
          <a:prstGeom prst="rect">
            <a:avLst/>
          </a:prstGeom>
          <a:noFill/>
        </p:spPr>
      </p:pic>
      <p:pic>
        <p:nvPicPr>
          <p:cNvPr id="2052" name="Picture 4" descr="J:\РЯД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922" y="928669"/>
            <a:ext cx="4197363" cy="5596485"/>
          </a:xfrm>
          <a:prstGeom prst="rect">
            <a:avLst/>
          </a:prstGeom>
          <a:noFill/>
        </p:spPr>
      </p:pic>
      <p:pic>
        <p:nvPicPr>
          <p:cNvPr id="2053" name="Picture 5" descr="J:\РЯД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4426" y="571479"/>
            <a:ext cx="4483908" cy="5978545"/>
          </a:xfrm>
          <a:prstGeom prst="rect">
            <a:avLst/>
          </a:prstGeom>
          <a:noFill/>
        </p:spPr>
      </p:pic>
      <p:pic>
        <p:nvPicPr>
          <p:cNvPr id="2054" name="Picture 6" descr="J:\РЯД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368" y="285727"/>
            <a:ext cx="4538661" cy="605154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928669"/>
            <a:ext cx="48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</a:t>
            </a:r>
          </a:p>
          <a:p>
            <a:r>
              <a:rPr lang="ru-RU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ы</a:t>
            </a:r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50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1538588"/>
            <a:ext cx="1042966" cy="4440246"/>
          </a:xfrm>
        </p:spPr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b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b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b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2071678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J:\РЯД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55" y="951230"/>
            <a:ext cx="4196964" cy="5595953"/>
          </a:xfrm>
          <a:prstGeom prst="rect">
            <a:avLst/>
          </a:prstGeom>
          <a:noFill/>
        </p:spPr>
      </p:pic>
      <p:pic>
        <p:nvPicPr>
          <p:cNvPr id="3075" name="Picture 3" descr="J:\РЯД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45" y="736916"/>
            <a:ext cx="4252909" cy="5670546"/>
          </a:xfrm>
          <a:prstGeom prst="rect">
            <a:avLst/>
          </a:prstGeom>
          <a:noFill/>
        </p:spPr>
      </p:pic>
      <p:pic>
        <p:nvPicPr>
          <p:cNvPr id="3076" name="Picture 4" descr="J:\РЯД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7411" y="522602"/>
            <a:ext cx="4341032" cy="5788044"/>
          </a:xfrm>
          <a:prstGeom prst="rect">
            <a:avLst/>
          </a:prstGeom>
          <a:noFill/>
        </p:spPr>
      </p:pic>
      <p:pic>
        <p:nvPicPr>
          <p:cNvPr id="3077" name="Picture 5" descr="J:\РЯД\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5545" y="236850"/>
            <a:ext cx="4499420" cy="5954732"/>
          </a:xfrm>
          <a:prstGeom prst="rect">
            <a:avLst/>
          </a:prstGeom>
          <a:noFill/>
        </p:spPr>
      </p:pic>
      <p:pic>
        <p:nvPicPr>
          <p:cNvPr id="3078" name="Picture 6" descr="J:\РЯД\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3295" y="22536"/>
            <a:ext cx="4467223" cy="59562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04248" y="276621"/>
            <a:ext cx="10801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</a:t>
            </a:r>
          </a:p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745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9586" y="1643050"/>
            <a:ext cx="900090" cy="3511552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b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ЫБ</a:t>
            </a:r>
            <a:b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7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7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J:\РЯД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3662364" cy="4883153"/>
          </a:xfrm>
          <a:prstGeom prst="rect">
            <a:avLst/>
          </a:prstGeom>
          <a:noFill/>
        </p:spPr>
      </p:pic>
      <p:pic>
        <p:nvPicPr>
          <p:cNvPr id="4100" name="Picture 4" descr="J:\РЯД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59"/>
            <a:ext cx="3768735" cy="5024981"/>
          </a:xfrm>
          <a:prstGeom prst="rect">
            <a:avLst/>
          </a:prstGeom>
          <a:noFill/>
        </p:spPr>
      </p:pic>
      <p:pic>
        <p:nvPicPr>
          <p:cNvPr id="4101" name="Picture 5" descr="J:\РЯД\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857232"/>
            <a:ext cx="3948123" cy="5264165"/>
          </a:xfrm>
          <a:prstGeom prst="rect">
            <a:avLst/>
          </a:prstGeom>
          <a:noFill/>
        </p:spPr>
      </p:pic>
      <p:pic>
        <p:nvPicPr>
          <p:cNvPr id="4102" name="Picture 6" descr="J:\РЯД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500042"/>
            <a:ext cx="4000527" cy="5334037"/>
          </a:xfrm>
          <a:prstGeom prst="rect">
            <a:avLst/>
          </a:prstGeom>
          <a:noFill/>
        </p:spPr>
      </p:pic>
      <p:pic>
        <p:nvPicPr>
          <p:cNvPr id="4103" name="Picture 7" descr="J:\РЯД\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14290"/>
            <a:ext cx="4018387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08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6710" y="0"/>
            <a:ext cx="757214" cy="629763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J:\РЯД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125925" cy="5501234"/>
          </a:xfrm>
          <a:prstGeom prst="rect">
            <a:avLst/>
          </a:prstGeom>
          <a:noFill/>
        </p:spPr>
      </p:pic>
      <p:pic>
        <p:nvPicPr>
          <p:cNvPr id="6147" name="Picture 3" descr="J:\РЯД\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52483"/>
            <a:ext cx="4197363" cy="5596484"/>
          </a:xfrm>
          <a:prstGeom prst="rect">
            <a:avLst/>
          </a:prstGeom>
          <a:noFill/>
        </p:spPr>
      </p:pic>
      <p:pic>
        <p:nvPicPr>
          <p:cNvPr id="6148" name="Picture 4" descr="J:\РЯД\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6390" y="714356"/>
            <a:ext cx="4286279" cy="5715040"/>
          </a:xfrm>
          <a:prstGeom prst="rect">
            <a:avLst/>
          </a:prstGeom>
          <a:noFill/>
        </p:spPr>
      </p:pic>
      <p:pic>
        <p:nvPicPr>
          <p:cNvPr id="6149" name="Picture 5" descr="J:\РЯД\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500042"/>
            <a:ext cx="4233082" cy="5644110"/>
          </a:xfrm>
          <a:prstGeom prst="rect">
            <a:avLst/>
          </a:prstGeom>
          <a:noFill/>
        </p:spPr>
      </p:pic>
      <p:pic>
        <p:nvPicPr>
          <p:cNvPr id="6150" name="Picture 6" descr="J:\РЯД\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85728"/>
            <a:ext cx="4395785" cy="56436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flipH="1">
            <a:off x="8501090" y="2000240"/>
            <a:ext cx="8572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81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24" y="714356"/>
            <a:ext cx="857256" cy="5429288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b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b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b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b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endParaRPr lang="ru-RU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J:\РЯД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4268801" cy="5691735"/>
          </a:xfrm>
          <a:prstGeom prst="rect">
            <a:avLst/>
          </a:prstGeom>
          <a:noFill/>
        </p:spPr>
      </p:pic>
      <p:pic>
        <p:nvPicPr>
          <p:cNvPr id="7171" name="Picture 3" descr="J:\РЯД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785794"/>
            <a:ext cx="4339858" cy="5786478"/>
          </a:xfrm>
          <a:prstGeom prst="rect">
            <a:avLst/>
          </a:prstGeom>
          <a:noFill/>
        </p:spPr>
      </p:pic>
      <p:pic>
        <p:nvPicPr>
          <p:cNvPr id="7172" name="Picture 4" descr="J:\РЯД\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642918"/>
            <a:ext cx="4340239" cy="5786986"/>
          </a:xfrm>
          <a:prstGeom prst="rect">
            <a:avLst/>
          </a:prstGeom>
          <a:noFill/>
        </p:spPr>
      </p:pic>
      <p:pic>
        <p:nvPicPr>
          <p:cNvPr id="7173" name="Picture 5" descr="J:\РЯД\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500042"/>
            <a:ext cx="4339858" cy="5786478"/>
          </a:xfrm>
          <a:prstGeom prst="rect">
            <a:avLst/>
          </a:prstGeom>
          <a:noFill/>
        </p:spPr>
      </p:pic>
      <p:pic>
        <p:nvPicPr>
          <p:cNvPr id="7174" name="Picture 6" descr="J:\РЯД\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57166"/>
            <a:ext cx="4393436" cy="5857916"/>
          </a:xfrm>
          <a:prstGeom prst="rect">
            <a:avLst/>
          </a:prstGeom>
          <a:noFill/>
        </p:spPr>
      </p:pic>
      <p:pic>
        <p:nvPicPr>
          <p:cNvPr id="7175" name="Picture 7" descr="J:\РЯД\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14291"/>
            <a:ext cx="4466049" cy="5954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55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Содержание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образовательной области 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>
                <a:solidFill>
                  <a:srgbClr val="FF0000"/>
                </a:solidFill>
              </a:rPr>
              <a:t>«Труд»</a:t>
            </a:r>
            <a:r>
              <a:rPr lang="ru-RU" sz="4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направлено на достижение цели формирования положительного отношения к труду через решение следующих задач: </a:t>
            </a:r>
          </a:p>
          <a:p>
            <a:pPr>
              <a:lnSpc>
                <a:spcPct val="90000"/>
              </a:lnSpc>
            </a:pPr>
            <a:r>
              <a:rPr lang="ru-RU" sz="2800"/>
              <a:t>развитие трудовой деятельности; </a:t>
            </a:r>
          </a:p>
          <a:p>
            <a:pPr>
              <a:lnSpc>
                <a:spcPct val="90000"/>
              </a:lnSpc>
            </a:pPr>
            <a:r>
              <a:rPr lang="ru-RU" sz="2800"/>
              <a:t>воспитание ценностного отношения к собственному труду, труду других людей и его результатам; </a:t>
            </a:r>
          </a:p>
          <a:p>
            <a:pPr>
              <a:lnSpc>
                <a:spcPct val="90000"/>
              </a:lnSpc>
            </a:pPr>
            <a:r>
              <a:rPr lang="ru-RU" sz="2800"/>
              <a:t>формирование первичных представлений о труде взрослых, его роли в обществе и жизни каждого человека.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743" y="3429000"/>
            <a:ext cx="43767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61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ru-RU" sz="3600" b="1">
                <a:solidFill>
                  <a:srgbClr val="FF0000"/>
                </a:solidFill>
              </a:rPr>
              <a:t>Виды детского труда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692150"/>
            <a:ext cx="882015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b="1" dirty="0"/>
              <a:t>самообслуживание</a:t>
            </a:r>
            <a:r>
              <a:rPr lang="ru-RU" sz="2000" dirty="0"/>
              <a:t> ( уход за собой , умывание, раздевание, одевание, уборка постели, подготовка рабочего места и </a:t>
            </a:r>
            <a:r>
              <a:rPr lang="ru-RU" sz="2000" dirty="0" smtClean="0"/>
              <a:t>т.п.</a:t>
            </a:r>
          </a:p>
          <a:p>
            <a:pPr>
              <a:lnSpc>
                <a:spcPct val="80000"/>
              </a:lnSpc>
            </a:pPr>
            <a:r>
              <a:rPr lang="ru-RU" sz="2000" b="1" dirty="0" smtClean="0"/>
              <a:t>хозяйственно </a:t>
            </a:r>
            <a:r>
              <a:rPr lang="ru-RU" sz="2000" b="1" dirty="0"/>
              <a:t>- бытовой труд</a:t>
            </a:r>
            <a:r>
              <a:rPr lang="ru-RU" sz="2000" dirty="0"/>
              <a:t>  (поддержание чистоты и порядка в помещении и на участке, помощь взрослым при организации режимных процессов).  </a:t>
            </a: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b="1" dirty="0" smtClean="0"/>
              <a:t>труд </a:t>
            </a:r>
            <a:r>
              <a:rPr lang="ru-RU" sz="2000" b="1" dirty="0"/>
              <a:t>в природе</a:t>
            </a:r>
            <a:r>
              <a:rPr lang="ru-RU" sz="2000" dirty="0"/>
              <a:t> (уход за растениями и животными, выращивание растений в уголке природы, на огороде, в цветнике</a:t>
            </a:r>
            <a:r>
              <a:rPr lang="ru-RU" sz="2000" dirty="0" smtClean="0"/>
              <a:t>).</a:t>
            </a:r>
            <a:endParaRPr lang="ru-RU" sz="2000" dirty="0"/>
          </a:p>
          <a:p>
            <a:pPr>
              <a:lnSpc>
                <a:spcPct val="80000"/>
              </a:lnSpc>
            </a:pPr>
            <a:r>
              <a:rPr lang="ru-RU" sz="2000" b="1" dirty="0"/>
              <a:t>ручной труд</a:t>
            </a:r>
            <a:r>
              <a:rPr lang="ru-RU" sz="2000" dirty="0"/>
              <a:t> (изобразительная деятельность, аппликация, лепка, конструирование, строительство в песочнице).  Развиваются  конструктивные способности детей, полезные практические навыки и ориентировки, формируется  интерес к работе, готовность   справится с ней, умение оценить свои возможности, стремление выполнить работу как можно лучше (прочнее, устойчивее, изящнее, аккуратнее);</a:t>
            </a:r>
          </a:p>
          <a:p>
            <a:pPr>
              <a:lnSpc>
                <a:spcPct val="80000"/>
              </a:lnSpc>
            </a:pPr>
            <a:r>
              <a:rPr lang="ru-RU" sz="2000" b="1" dirty="0"/>
              <a:t>труд в игре</a:t>
            </a:r>
            <a:r>
              <a:rPr lang="ru-RU" sz="2000" dirty="0"/>
              <a:t> (доктор, парикмахер, продавец, водитель, строитель, повар, роль мамы или папы в играх с куклами  и т.п.). </a:t>
            </a: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b="1" dirty="0" smtClean="0"/>
              <a:t>умение </a:t>
            </a:r>
            <a:r>
              <a:rPr lang="ru-RU" sz="2000" b="1" dirty="0"/>
              <a:t>трудиться в коллективе</a:t>
            </a:r>
            <a:r>
              <a:rPr lang="ru-RU" sz="2000" dirty="0"/>
              <a:t>. В процессе такого труда  у детей формирует представления об общей ответственности за порученное дело, умение самостоятельно и согласованно действовать, распределять между собой работу, приходя на помощь друг другу и стремясь совместными усилиями достичь результата.</a:t>
            </a:r>
          </a:p>
        </p:txBody>
      </p:sp>
      <p:pic>
        <p:nvPicPr>
          <p:cNvPr id="18437" name="Picture 5" descr="конструирова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9395" y="1700808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3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72400" cy="1646237"/>
          </a:xfrm>
        </p:spPr>
        <p:txBody>
          <a:bodyPr>
            <a:noAutofit/>
          </a:bodyPr>
          <a:lstStyle/>
          <a:p>
            <a:r>
              <a:rPr lang="ru-RU" sz="3600" b="1" dirty="0"/>
              <a:t>Содержание образовательной области «Художественное творчество»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844824"/>
            <a:ext cx="8784976" cy="47091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000" dirty="0"/>
              <a:t>направлено на достижение целей формирования интереса к эстетической стороне окружающей действительности, удовлетворение потребности детей в самовыражении через решение следующих задач: </a:t>
            </a:r>
          </a:p>
          <a:p>
            <a:pPr>
              <a:lnSpc>
                <a:spcPct val="90000"/>
              </a:lnSpc>
            </a:pPr>
            <a:r>
              <a:rPr lang="ru-RU" sz="3000" dirty="0"/>
              <a:t>развитие продуктивной деятельности детей (рисование, лепка, аппликация, художественный труд); </a:t>
            </a:r>
          </a:p>
          <a:p>
            <a:pPr>
              <a:lnSpc>
                <a:spcPct val="90000"/>
              </a:lnSpc>
            </a:pPr>
            <a:r>
              <a:rPr lang="ru-RU" sz="3000" dirty="0"/>
              <a:t>развитие детского творчества; </a:t>
            </a:r>
          </a:p>
          <a:p>
            <a:pPr>
              <a:lnSpc>
                <a:spcPct val="90000"/>
              </a:lnSpc>
            </a:pPr>
            <a:r>
              <a:rPr lang="ru-RU" sz="3000" dirty="0"/>
              <a:t>приобщение к изобразительному искусству. </a:t>
            </a:r>
          </a:p>
        </p:txBody>
      </p:sp>
    </p:spTree>
    <p:extLst>
      <p:ext uri="{BB962C8B-B14F-4D97-AF65-F5344CB8AC3E}">
        <p14:creationId xmlns:p14="http://schemas.microsoft.com/office/powerpoint/2010/main" xmlns="" val="1342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64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Пособия</a:t>
            </a:r>
            <a:r>
              <a:rPr lang="ru-RU" sz="4000" dirty="0" smtClean="0"/>
              <a:t>,  </a:t>
            </a:r>
            <a:r>
              <a:rPr lang="ru-RU" sz="4000" dirty="0"/>
              <a:t>реализующие </a:t>
            </a:r>
            <a:br>
              <a:rPr lang="ru-RU" sz="4000" dirty="0"/>
            </a:br>
            <a:r>
              <a:rPr lang="ru-RU" sz="4000" dirty="0" smtClean="0"/>
              <a:t>задачи данных </a:t>
            </a:r>
            <a:r>
              <a:rPr lang="ru-RU" sz="4000" dirty="0"/>
              <a:t>областей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2050" name="Picture 2" descr="Аппликация. 3-4 года">
            <a:hlinkClick r:id="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14127"/>
            <a:ext cx="257175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798" y="1700808"/>
            <a:ext cx="32385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50" y="1928378"/>
            <a:ext cx="323850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745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1" y="1526317"/>
            <a:ext cx="4114799" cy="344448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Пособия,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реализующие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задачи </a:t>
            </a:r>
            <a:br>
              <a:rPr lang="ru-RU" dirty="0" smtClean="0"/>
            </a:br>
            <a:r>
              <a:rPr lang="ru-RU" dirty="0" smtClean="0"/>
              <a:t>данных </a:t>
            </a:r>
            <a:r>
              <a:rPr lang="ru-RU" dirty="0"/>
              <a:t>областей</a:t>
            </a:r>
            <a:br>
              <a:rPr lang="ru-RU" dirty="0"/>
            </a:br>
            <a:endParaRPr lang="ru-RU" dirty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07504" y="116632"/>
            <a:ext cx="5328592" cy="6480720"/>
            <a:chOff x="1292" y="2886"/>
            <a:chExt cx="1109" cy="1361"/>
          </a:xfrm>
        </p:grpSpPr>
        <p:pic>
          <p:nvPicPr>
            <p:cNvPr id="7" name="Picture 14" descr="lepka-1"/>
            <p:cNvPicPr>
              <a:picLocks noChangeAspect="1" noChangeArrowheads="1"/>
            </p:cNvPicPr>
            <p:nvPr/>
          </p:nvPicPr>
          <p:blipFill>
            <a:blip r:embed="rId2" cstate="print">
              <a:lum bright="4000" contrast="1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141" t="1030" r="2690" b="2060"/>
            <a:stretch>
              <a:fillRect/>
            </a:stretch>
          </p:blipFill>
          <p:spPr bwMode="auto">
            <a:xfrm>
              <a:off x="1292" y="3088"/>
              <a:ext cx="744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5" descr="lepka-2"/>
            <p:cNvPicPr>
              <a:picLocks noChangeAspect="1" noChangeArrowheads="1"/>
            </p:cNvPicPr>
            <p:nvPr/>
          </p:nvPicPr>
          <p:blipFill>
            <a:blip r:embed="rId3" cstate="print">
              <a:lum bright="4000" contrast="1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141" t="1030" r="4034" b="2060"/>
            <a:stretch>
              <a:fillRect/>
            </a:stretch>
          </p:blipFill>
          <p:spPr bwMode="auto">
            <a:xfrm>
              <a:off x="1474" y="2976"/>
              <a:ext cx="731" cy="1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 descr="lepka-3"/>
            <p:cNvPicPr>
              <a:picLocks noChangeAspect="1" noChangeArrowheads="1"/>
            </p:cNvPicPr>
            <p:nvPr/>
          </p:nvPicPr>
          <p:blipFill>
            <a:blip r:embed="rId4" cstate="print">
              <a:lum bright="4000" contrast="1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798" t="1059" r="1399" b="2118"/>
            <a:stretch>
              <a:fillRect/>
            </a:stretch>
          </p:blipFill>
          <p:spPr bwMode="auto">
            <a:xfrm>
              <a:off x="1655" y="2886"/>
              <a:ext cx="746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409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332656"/>
            <a:ext cx="495029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100" b="1" dirty="0" smtClean="0">
                <a:ln w="6350">
                  <a:noFill/>
                </a:ln>
                <a:gradFill>
                  <a:gsLst>
                    <a:gs pos="0">
                      <a:srgbClr val="FDA023">
                        <a:tint val="73000"/>
                        <a:satMod val="145000"/>
                      </a:srgbClr>
                    </a:gs>
                    <a:gs pos="73000">
                      <a:srgbClr val="FDA023">
                        <a:tint val="73000"/>
                        <a:satMod val="145000"/>
                      </a:srgbClr>
                    </a:gs>
                    <a:gs pos="100000">
                      <a:srgbClr val="FDA023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Что впереди</a:t>
            </a:r>
            <a:endParaRPr lang="ru-RU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3238500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915816" y="2132856"/>
            <a:ext cx="223224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РИСОВАНИЕ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00192" y="4996319"/>
            <a:ext cx="10038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6350">
                  <a:noFill/>
                </a:ln>
                <a:gradFill>
                  <a:gsLst>
                    <a:gs pos="0">
                      <a:srgbClr val="FDA023">
                        <a:tint val="73000"/>
                        <a:satMod val="145000"/>
                      </a:srgbClr>
                    </a:gs>
                    <a:gs pos="73000">
                      <a:srgbClr val="FDA023">
                        <a:tint val="73000"/>
                        <a:satMod val="145000"/>
                      </a:srgbClr>
                    </a:gs>
                    <a:gs pos="100000">
                      <a:srgbClr val="FDA023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И 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5279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88913"/>
            <a:ext cx="7772400" cy="747712"/>
          </a:xfrm>
        </p:spPr>
        <p:txBody>
          <a:bodyPr anchor="b">
            <a:normAutofit fontScale="90000"/>
          </a:bodyPr>
          <a:lstStyle/>
          <a:p>
            <a:r>
              <a:rPr lang="ru-RU" b="1" dirty="0" smtClean="0">
                <a:cs typeface="Times New Roman" pitchFamily="18" charset="0"/>
              </a:rPr>
              <a:t>Младший дошкольный возраст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4" name="Рисунок 3" descr="ЛекцииЛепка005 - копи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225" y="981075"/>
            <a:ext cx="41529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ltGray">
          <a:xfrm>
            <a:off x="611188" y="2636838"/>
            <a:ext cx="37623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668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0"/>
            <a:ext cx="7772400" cy="792163"/>
          </a:xfrm>
        </p:spPr>
        <p:txBody>
          <a:bodyPr anchor="b">
            <a:normAutofit fontScale="90000"/>
          </a:bodyPr>
          <a:lstStyle/>
          <a:p>
            <a:r>
              <a:rPr lang="ru-RU" b="1" dirty="0" smtClean="0"/>
              <a:t>Средний дошкольный возраст</a:t>
            </a:r>
            <a:endParaRPr lang="ru-RU" b="1" dirty="0">
              <a:cs typeface="Times New Roman" pitchFamily="18" charset="0"/>
            </a:endParaRPr>
          </a:p>
        </p:txBody>
      </p:sp>
      <p:pic>
        <p:nvPicPr>
          <p:cNvPr id="5" name="Рисунок 4" descr="ЛекцииЛепка006 - копия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725" y="692150"/>
            <a:ext cx="43592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ltGray">
          <a:xfrm>
            <a:off x="539750" y="2565400"/>
            <a:ext cx="3960813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6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66</TotalTime>
  <Words>224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Содержание психолого-педагогической работы образовательных областей «Труд» и «Художественное творчество»  в программе  «Детский сад 2100»</vt:lpstr>
      <vt:lpstr>Содержание  образовательной области  «Труд» </vt:lpstr>
      <vt:lpstr>Виды детского труда</vt:lpstr>
      <vt:lpstr>Содержание образовательной области «Художественное творчество»</vt:lpstr>
      <vt:lpstr>Пособия,  реализующие  задачи данных областей </vt:lpstr>
      <vt:lpstr>Пособия,  реализующие  задачи  данных областей </vt:lpstr>
      <vt:lpstr>Слайд 7</vt:lpstr>
      <vt:lpstr>Младший дошкольный возраст</vt:lpstr>
      <vt:lpstr>Средний дошкольный возраст</vt:lpstr>
      <vt:lpstr>Старший дошкольный возраст</vt:lpstr>
      <vt:lpstr>Именно проект позволяет старшим дошкольникам удовлетворение потребности в самовыражении.  </vt:lpstr>
      <vt:lpstr>Слайд 12</vt:lpstr>
      <vt:lpstr>О В Е Ч К А</vt:lpstr>
      <vt:lpstr>К О Т</vt:lpstr>
      <vt:lpstr>Л Е Б Е Д Ь</vt:lpstr>
      <vt:lpstr>о с е н и  </vt:lpstr>
      <vt:lpstr>Р ЫБ А</vt:lpstr>
      <vt:lpstr>Н А  Р О Д Н О Й  </vt:lpstr>
      <vt:lpstr>Т Е А Т Р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психолого-педагогической работы образовательных областей «Труд» и «Художественное творчество» в программе «Детский сад 2100»</dc:title>
  <dc:creator>Irina</dc:creator>
  <cp:lastModifiedBy>user</cp:lastModifiedBy>
  <cp:revision>12</cp:revision>
  <dcterms:created xsi:type="dcterms:W3CDTF">2012-05-29T16:04:11Z</dcterms:created>
  <dcterms:modified xsi:type="dcterms:W3CDTF">2012-05-31T09:52:09Z</dcterms:modified>
</cp:coreProperties>
</file>